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60" r:id="rId2"/>
    <p:sldId id="263" r:id="rId3"/>
    <p:sldId id="283" r:id="rId4"/>
    <p:sldId id="284" r:id="rId5"/>
    <p:sldId id="285" r:id="rId6"/>
    <p:sldId id="275" r:id="rId7"/>
    <p:sldId id="272" r:id="rId8"/>
    <p:sldId id="271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680" y="-1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46A44-B2AC-4C12-BDD7-18F9D1A1DB2C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3089-68C9-491E-A746-D555737B51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A9FF-9345-4F98-92A4-4DA5E22E46EF}" type="datetimeFigureOut">
              <a:rPr lang="en-US" smtClean="0"/>
              <a:pPr/>
              <a:t>06.03.2012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5B3E-2CFC-491C-B0EE-1532BF10611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tufts.edu/feinstein/research/the-future-of-pastoralism" TargetMode="External"/><Relationship Id="rId3" Type="http://schemas.openxmlformats.org/officeDocument/2006/relationships/hyperlink" Target="http://www.future-agricultures.org/events/future-of-pastorali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The Futures of </a:t>
            </a:r>
            <a:r>
              <a:rPr lang="en-US" sz="3100" dirty="0" err="1" smtClean="0">
                <a:solidFill>
                  <a:schemeClr val="bg1"/>
                </a:solidFill>
              </a:rPr>
              <a:t>Pastoralism</a:t>
            </a:r>
            <a:r>
              <a:rPr lang="en-US" sz="3100" dirty="0" smtClean="0">
                <a:solidFill>
                  <a:schemeClr val="bg1"/>
                </a:solidFill>
              </a:rPr>
              <a:t> in Africa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Presentation to the European Parliament, Brussels, 1</a:t>
            </a:r>
            <a:r>
              <a:rPr lang="en-US" sz="1800" i="1" baseline="30000" dirty="0" smtClean="0">
                <a:solidFill>
                  <a:schemeClr val="bg1"/>
                </a:solidFill>
              </a:rPr>
              <a:t>st</a:t>
            </a:r>
            <a:r>
              <a:rPr lang="en-US" sz="1800" i="1" dirty="0" smtClean="0">
                <a:solidFill>
                  <a:schemeClr val="bg1"/>
                </a:solidFill>
              </a:rPr>
              <a:t> March 2012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Andy Catley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Africa Regional Office - Tufts University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Addis Ababa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Ethiopia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nut_h_seal.jpg"/>
          <p:cNvPicPr>
            <a:picLocks noChangeAspect="1"/>
          </p:cNvPicPr>
          <p:nvPr/>
        </p:nvPicPr>
        <p:blipFill>
          <a:blip r:embed="rId2" cstate="print"/>
          <a:srcRect r="52154"/>
          <a:stretch>
            <a:fillRect/>
          </a:stretch>
        </p:blipFill>
        <p:spPr>
          <a:xfrm>
            <a:off x="7239000" y="5961606"/>
            <a:ext cx="1607820" cy="820194"/>
          </a:xfrm>
          <a:prstGeom prst="rect">
            <a:avLst/>
          </a:prstGeom>
        </p:spPr>
      </p:pic>
      <p:pic>
        <p:nvPicPr>
          <p:cNvPr id="5" name="Picture 4" descr="Feinstein-Center-Logo.jpg"/>
          <p:cNvPicPr>
            <a:picLocks noChangeAspect="1"/>
          </p:cNvPicPr>
          <p:nvPr/>
        </p:nvPicPr>
        <p:blipFill>
          <a:blip r:embed="rId3" cstate="print"/>
          <a:srcRect l="11628"/>
          <a:stretch>
            <a:fillRect/>
          </a:stretch>
        </p:blipFill>
        <p:spPr>
          <a:xfrm>
            <a:off x="228600" y="5943600"/>
            <a:ext cx="2895600" cy="873760"/>
          </a:xfrm>
          <a:prstGeom prst="rect">
            <a:avLst/>
          </a:prstGeom>
        </p:spPr>
      </p:pic>
      <p:pic>
        <p:nvPicPr>
          <p:cNvPr id="8" name="Picture 7" descr="CEL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28600"/>
            <a:ext cx="2706624" cy="165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1524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i="1" dirty="0" smtClean="0">
                <a:solidFill>
                  <a:schemeClr val="bg1"/>
                </a:solidFill>
              </a:rPr>
              <a:t>    </a:t>
            </a:r>
            <a:r>
              <a:rPr lang="en-US" sz="2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28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Pastoralism</a:t>
            </a:r>
            <a:r>
              <a:rPr lang="en-US" sz="2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is dead in Africa – these droughts and  conflicts are the final nails in the coffin for this antiquated way of life.”</a:t>
            </a:r>
            <a:endParaRPr lang="en-US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8229600" cy="166199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“Pastoralists in the Horn alone are trading livestock valued at about US$1 billion a year. This is an incredibly robust system that keeps growing”</a:t>
            </a:r>
          </a:p>
          <a:p>
            <a:endParaRPr lang="en-US" dirty="0"/>
          </a:p>
        </p:txBody>
      </p:sp>
      <p:pic>
        <p:nvPicPr>
          <p:cNvPr id="7" name="Picture 6" descr="EU March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1143000"/>
          </a:xfrm>
          <a:prstGeom prst="rect">
            <a:avLst/>
          </a:prstGeom>
        </p:spPr>
      </p:pic>
      <p:pic>
        <p:nvPicPr>
          <p:cNvPr id="8" name="Picture 7" descr="EU March 2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8600"/>
          <a:ext cx="8305800" cy="612389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4528"/>
                <a:gridCol w="7540272"/>
                <a:gridCol w="381000"/>
              </a:tblGrid>
              <a:tr h="35905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rangeland access/mobility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84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High market access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market access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612">
                <a:tc gridSpan="3">
                  <a:txBody>
                    <a:bodyPr/>
                    <a:lstStyle/>
                    <a:p>
                      <a:pPr algn="ctr">
                        <a:tabLst>
                          <a:tab pos="2293938" algn="l"/>
                        </a:tabLs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rangeland access/low mobility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p-Down Arrow 4"/>
          <p:cNvSpPr/>
          <p:nvPr/>
        </p:nvSpPr>
        <p:spPr>
          <a:xfrm>
            <a:off x="4495800" y="609600"/>
            <a:ext cx="228600" cy="5334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914400" y="3048000"/>
            <a:ext cx="7543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1143000"/>
            <a:ext cx="32004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 = commercialization and trade, domestic + </a:t>
            </a:r>
            <a:r>
              <a:rPr lang="en-US" b="1" dirty="0" smtClean="0"/>
              <a:t>export</a:t>
            </a:r>
          </a:p>
          <a:p>
            <a:r>
              <a:rPr lang="en-US" dirty="0" smtClean="0"/>
              <a:t>= continued use of mobile livestock production systems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371600"/>
            <a:ext cx="32004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=  “traditional” </a:t>
            </a:r>
            <a:r>
              <a:rPr lang="en-US" dirty="0" err="1" smtClean="0"/>
              <a:t>pastoralism</a:t>
            </a:r>
            <a:r>
              <a:rPr lang="en-US" dirty="0" smtClean="0"/>
              <a:t> and mobility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886200"/>
            <a:ext cx="32004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 =  added value on livestock products</a:t>
            </a:r>
          </a:p>
          <a:p>
            <a:r>
              <a:rPr lang="en-US" dirty="0" smtClean="0"/>
              <a:t>=  diversification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810000"/>
            <a:ext cx="32004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 =  exits and protracted destitution for some </a:t>
            </a:r>
          </a:p>
          <a:p>
            <a:r>
              <a:rPr lang="en-US" dirty="0" smtClean="0"/>
              <a:t>=  alternative livelihoods for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efing Jan 2011.jpg"/>
          <p:cNvPicPr>
            <a:picLocks noChangeAspect="1"/>
          </p:cNvPicPr>
          <p:nvPr/>
        </p:nvPicPr>
        <p:blipFill>
          <a:blip r:embed="rId2" cstate="print"/>
          <a:srcRect l="4255" r="3191"/>
          <a:stretch>
            <a:fillRect/>
          </a:stretch>
        </p:blipFill>
        <p:spPr>
          <a:xfrm>
            <a:off x="0" y="838200"/>
            <a:ext cx="6629400" cy="537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2438400"/>
            <a:ext cx="1447800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Population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Drought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Weak governance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Conflict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6705600" y="1447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705600" y="2209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6705600" y="2819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6705600" y="3581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705600" y="42672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6705600" y="49530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228600"/>
            <a:ext cx="4433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 Somali Region, Ethiopia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1676400"/>
            <a:ext cx="16002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Wealthy pastoralists “Moving Up”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29000" y="3352800"/>
            <a:ext cx="17526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Poor pastoralists “Moving Out”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33600" y="3505200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Peri</a:t>
            </a:r>
            <a:r>
              <a:rPr lang="en-US" dirty="0" smtClean="0"/>
              <a:t>-urban</a:t>
            </a:r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 rot="18302762">
            <a:off x="1219200" y="1676400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13961778">
            <a:off x="1722569" y="4237169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7827751">
            <a:off x="4849302" y="4392102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Relief LEGS 3 Commercial destocking Ethiopia Kelley Ly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2286000" cy="1551889"/>
          </a:xfrm>
          <a:prstGeom prst="rect">
            <a:avLst/>
          </a:prstGeom>
        </p:spPr>
      </p:pic>
      <p:pic>
        <p:nvPicPr>
          <p:cNvPr id="34" name="Picture 33" descr="DSC01412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362200" cy="1634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6" name="Picture 35" descr="P00187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572000"/>
            <a:ext cx="2971800" cy="19812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886200" y="1600200"/>
            <a:ext cx="17526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“Traditional” pastoralists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~1920s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3124200" y="2209800"/>
            <a:ext cx="762000" cy="3048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9491913">
            <a:off x="2884841" y="2977755"/>
            <a:ext cx="1417131" cy="383171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17372588">
            <a:off x="4288247" y="2911258"/>
            <a:ext cx="461011" cy="36598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Erigavo drylands.jpg"/>
          <p:cNvPicPr>
            <a:picLocks noChangeAspect="1"/>
          </p:cNvPicPr>
          <p:nvPr/>
        </p:nvPicPr>
        <p:blipFill>
          <a:blip r:embed="rId6" cstate="print"/>
          <a:srcRect l="27803"/>
          <a:stretch>
            <a:fillRect/>
          </a:stretch>
        </p:blipFill>
        <p:spPr>
          <a:xfrm>
            <a:off x="5714999" y="914400"/>
            <a:ext cx="312358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efing Jan 2011.jpg"/>
          <p:cNvPicPr>
            <a:picLocks noChangeAspect="1"/>
          </p:cNvPicPr>
          <p:nvPr/>
        </p:nvPicPr>
        <p:blipFill>
          <a:blip r:embed="rId2" cstate="print"/>
          <a:srcRect l="4255" r="3191"/>
          <a:stretch>
            <a:fillRect/>
          </a:stretch>
        </p:blipFill>
        <p:spPr>
          <a:xfrm>
            <a:off x="0" y="838200"/>
            <a:ext cx="6629400" cy="537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2438400"/>
            <a:ext cx="1828800" cy="2308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State-imposed immobility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Population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Drought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Inappropriate aid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705600" y="1447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705600" y="2209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6705600" y="2819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6705600" y="3581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705600" y="42672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6705600" y="49530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304800"/>
            <a:ext cx="388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 </a:t>
            </a:r>
            <a:r>
              <a:rPr lang="en-US" sz="2400" b="1" dirty="0" err="1" smtClean="0">
                <a:solidFill>
                  <a:schemeClr val="bg1"/>
                </a:solidFill>
              </a:rPr>
              <a:t>Karamoja</a:t>
            </a:r>
            <a:r>
              <a:rPr lang="en-US" sz="2400" b="1" dirty="0" smtClean="0">
                <a:solidFill>
                  <a:schemeClr val="bg1"/>
                </a:solidFill>
              </a:rPr>
              <a:t>, Uganda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14600" y="2590800"/>
            <a:ext cx="5334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52800" y="3352800"/>
            <a:ext cx="1752600" cy="160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Poor pastoralists “Moving Out”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62200" y="35052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7827751">
            <a:off x="4849302" y="4544502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86200" y="1371600"/>
            <a:ext cx="1752600" cy="167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“Traditional” pastoralists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 rot="20038683">
            <a:off x="3084672" y="2470967"/>
            <a:ext cx="916207" cy="31586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9491913">
            <a:off x="2884841" y="2977755"/>
            <a:ext cx="1417131" cy="383171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17372588">
            <a:off x="4288247" y="2911258"/>
            <a:ext cx="461011" cy="36598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Jie women discussing impact of loss of 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427337"/>
            <a:ext cx="2057400" cy="3087503"/>
          </a:xfrm>
          <a:prstGeom prst="rect">
            <a:avLst/>
          </a:prstGeom>
        </p:spPr>
      </p:pic>
      <p:pic>
        <p:nvPicPr>
          <p:cNvPr id="35" name="Picture 34" descr="Jie edonga dance, Karamo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990600"/>
            <a:ext cx="2751956" cy="1828800"/>
          </a:xfrm>
          <a:prstGeom prst="rect">
            <a:avLst/>
          </a:prstGeom>
        </p:spPr>
      </p:pic>
      <p:pic>
        <p:nvPicPr>
          <p:cNvPr id="36" name="Picture 35" descr="girls gold mining in Moroto.jpg"/>
          <p:cNvPicPr>
            <a:picLocks noChangeAspect="1"/>
          </p:cNvPicPr>
          <p:nvPr/>
        </p:nvPicPr>
        <p:blipFill>
          <a:blip r:embed="rId5" cstate="print"/>
          <a:srcRect t="20513" r="-19448" b="-25641"/>
          <a:stretch>
            <a:fillRect/>
          </a:stretch>
        </p:blipFill>
        <p:spPr>
          <a:xfrm>
            <a:off x="228600" y="3581400"/>
            <a:ext cx="2362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Futures Not Future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Many different futures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Within the same area, diverse trends are evident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Those people  “Moving Up” have good rangeland access, mobility and market access – and larger herds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Those “Moving Out” have declining rangeland access, reduced mobility and low market access – and smaller herds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Position the key drivers of change - human population growth, commercialization and rangeland access (land grabbing) against the “constants” viz. weak governance, conflict and marked climatic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History  lessons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Agricultural development globally characterized by absorption of small units by large units during commercialization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Commercialization and </a:t>
            </a:r>
            <a:r>
              <a:rPr lang="en-US" sz="2400" dirty="0" err="1" smtClean="0">
                <a:solidFill>
                  <a:schemeClr val="bg1"/>
                </a:solidFill>
              </a:rPr>
              <a:t>pastoralism</a:t>
            </a:r>
            <a:r>
              <a:rPr lang="en-US" sz="2400" dirty="0" smtClean="0">
                <a:solidFill>
                  <a:schemeClr val="bg1"/>
                </a:solidFill>
              </a:rPr>
              <a:t> (Middle East etc.)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Growth of industries (oil) and urban centers, with growing demand for meat and milk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Pastoral commercialization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Social and economic isolation of poorer households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Outmigration for the poor, who are forced out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Pastoralism</a:t>
            </a:r>
            <a:r>
              <a:rPr lang="en-US" sz="2000" dirty="0" smtClean="0">
                <a:solidFill>
                  <a:schemeClr val="bg1"/>
                </a:solidFill>
              </a:rPr>
              <a:t> survives, but in a more commercialized form, with relative fewer but larger herds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EU Aid Responses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	Align new EU programs with the African Union </a:t>
            </a:r>
            <a:r>
              <a:rPr lang="en-US" sz="2400" i="1" dirty="0" smtClean="0">
                <a:solidFill>
                  <a:schemeClr val="bg1"/>
                </a:solidFill>
              </a:rPr>
              <a:t>Policy Framework for </a:t>
            </a:r>
            <a:r>
              <a:rPr lang="en-US" sz="2400" i="1" dirty="0" err="1" smtClean="0">
                <a:solidFill>
                  <a:schemeClr val="bg1"/>
                </a:solidFill>
              </a:rPr>
              <a:t>Pastoralism</a:t>
            </a:r>
            <a:r>
              <a:rPr lang="en-US" sz="2400" i="1" dirty="0" smtClean="0">
                <a:solidFill>
                  <a:schemeClr val="bg1"/>
                </a:solidFill>
              </a:rPr>
              <a:t> in Africa</a:t>
            </a:r>
          </a:p>
          <a:p>
            <a:pPr lvl="1"/>
            <a:r>
              <a:rPr lang="en-US" sz="1800" i="1" dirty="0" smtClean="0">
                <a:solidFill>
                  <a:schemeClr val="bg1"/>
                </a:solidFill>
              </a:rPr>
              <a:t>AU role = normalize pro-pastoral positions in the African policy environment </a:t>
            </a:r>
          </a:p>
          <a:p>
            <a:pPr lvl="1"/>
            <a:r>
              <a:rPr lang="en-US" sz="1800" i="1" dirty="0" smtClean="0">
                <a:solidFill>
                  <a:schemeClr val="bg1"/>
                </a:solidFill>
              </a:rPr>
              <a:t>Fast track aid support to Regional Economic Communities and Member States that align rapidly to the AU framework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	A dual approach</a:t>
            </a:r>
          </a:p>
          <a:p>
            <a:pPr lvl="1"/>
            <a:r>
              <a:rPr lang="en-US" sz="1600" i="1" dirty="0" smtClean="0">
                <a:solidFill>
                  <a:schemeClr val="bg1"/>
                </a:solidFill>
              </a:rPr>
              <a:t>Support  different forms of </a:t>
            </a:r>
            <a:r>
              <a:rPr lang="en-US" sz="1600" i="1" dirty="0" err="1" smtClean="0">
                <a:solidFill>
                  <a:schemeClr val="bg1"/>
                </a:solidFill>
              </a:rPr>
              <a:t>pastoralism</a:t>
            </a:r>
            <a:r>
              <a:rPr lang="en-US" sz="1600" i="1" dirty="0" smtClean="0">
                <a:solidFill>
                  <a:schemeClr val="bg1"/>
                </a:solidFill>
              </a:rPr>
              <a:t>, livestock production and marketing, with related land access and mobility</a:t>
            </a:r>
          </a:p>
          <a:p>
            <a:pPr lvl="1"/>
            <a:r>
              <a:rPr lang="en-US" sz="1600" i="1" dirty="0" smtClean="0">
                <a:solidFill>
                  <a:schemeClr val="bg1"/>
                </a:solidFill>
              </a:rPr>
              <a:t>Support alternative livelihoods – education is key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	Harmonize development and humanitarian programs under a long-term </a:t>
            </a:r>
            <a:r>
              <a:rPr lang="en-US" sz="2400" dirty="0" err="1" smtClean="0">
                <a:solidFill>
                  <a:schemeClr val="bg1"/>
                </a:solidFill>
              </a:rPr>
              <a:t>drylands</a:t>
            </a:r>
            <a:r>
              <a:rPr lang="en-US" sz="2400" smtClean="0">
                <a:solidFill>
                  <a:schemeClr val="bg1"/>
                </a:solidFill>
              </a:rPr>
              <a:t> strategy 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4.	The futures are different</a:t>
            </a:r>
          </a:p>
          <a:p>
            <a:pPr lvl="1"/>
            <a:r>
              <a:rPr lang="en-US" sz="1600" i="1" dirty="0" smtClean="0">
                <a:solidFill>
                  <a:schemeClr val="bg1"/>
                </a:solidFill>
              </a:rPr>
              <a:t>Ensure country-level analysis and adaptation of the above responses</a:t>
            </a:r>
          </a:p>
          <a:p>
            <a:pPr lvl="1"/>
            <a:r>
              <a:rPr lang="en-US" sz="1600" i="1" dirty="0" smtClean="0">
                <a:solidFill>
                  <a:schemeClr val="bg1"/>
                </a:solidFill>
              </a:rPr>
              <a:t>Evidence and systematic participatory review of past programs – civil society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276600"/>
            <a:ext cx="20574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Avoid  undermining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pastoralism</a:t>
            </a:r>
            <a:r>
              <a:rPr lang="en-US" dirty="0" smtClean="0">
                <a:solidFill>
                  <a:srgbClr val="FFFF00"/>
                </a:solidFill>
              </a:rPr>
              <a:t> and mobility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Acknowledgements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he research underpinning this presentation was  conducted with Yacob Aklilu under the program </a:t>
            </a:r>
            <a:r>
              <a:rPr lang="en-US" sz="1600" i="1" dirty="0" smtClean="0">
                <a:solidFill>
                  <a:schemeClr val="bg1"/>
                </a:solidFill>
              </a:rPr>
              <a:t>Understanding the Future of </a:t>
            </a:r>
            <a:r>
              <a:rPr lang="en-US" sz="1600" i="1" dirty="0" err="1" smtClean="0">
                <a:solidFill>
                  <a:schemeClr val="bg1"/>
                </a:solidFill>
              </a:rPr>
              <a:t>Pastoralism</a:t>
            </a:r>
            <a:r>
              <a:rPr lang="en-US" sz="1600" i="1" dirty="0" smtClean="0">
                <a:solidFill>
                  <a:schemeClr val="bg1"/>
                </a:solidFill>
              </a:rPr>
              <a:t> in Africa </a:t>
            </a:r>
            <a:r>
              <a:rPr lang="en-US" sz="1600" dirty="0" smtClean="0">
                <a:solidFill>
                  <a:schemeClr val="bg1"/>
                </a:solidFill>
              </a:rPr>
              <a:t>at the Feinstein International Center, Tufts University, and funded by USAID under the Pastoralist Livelihoods Initiative program  in Ethiopia, and </a:t>
            </a:r>
            <a:r>
              <a:rPr lang="en-US" sz="1600" dirty="0" err="1" smtClean="0">
                <a:solidFill>
                  <a:schemeClr val="bg1"/>
                </a:solidFill>
              </a:rPr>
              <a:t>Ukaid</a:t>
            </a:r>
            <a:r>
              <a:rPr lang="en-US" sz="1600" dirty="0" smtClean="0">
                <a:solidFill>
                  <a:schemeClr val="bg1"/>
                </a:solidFill>
              </a:rPr>
              <a:t> via the Department for International Development. Further information is available at 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http://sites.tufts.edu/feinstein/research/the-future-of-pastoralism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framework used in slides 3-5 was drawn from the presentation by Ian Scoones at the conference </a:t>
            </a:r>
            <a:r>
              <a:rPr lang="en-US" sz="1600" i="1" dirty="0" smtClean="0">
                <a:solidFill>
                  <a:schemeClr val="bg1"/>
                </a:solidFill>
              </a:rPr>
              <a:t>The Future of </a:t>
            </a:r>
            <a:r>
              <a:rPr lang="en-US" sz="1600" i="1" dirty="0" err="1" smtClean="0">
                <a:solidFill>
                  <a:schemeClr val="bg1"/>
                </a:solidFill>
              </a:rPr>
              <a:t>Pastoralism</a:t>
            </a:r>
            <a:r>
              <a:rPr lang="en-US" sz="1600" i="1" dirty="0" smtClean="0">
                <a:solidFill>
                  <a:schemeClr val="bg1"/>
                </a:solidFill>
              </a:rPr>
              <a:t> in Africa, </a:t>
            </a:r>
            <a:r>
              <a:rPr lang="en-US" sz="1600" dirty="0" smtClean="0">
                <a:solidFill>
                  <a:schemeClr val="bg1"/>
                </a:solidFill>
              </a:rPr>
              <a:t>held in Addis Ababa in March 2011, and organized by the Future Agricultures Consortium and Tufts University. Further information is available at  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http://www.future-agricultures.org/events/future-of-pastoralism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Karamoja</a:t>
            </a:r>
            <a:r>
              <a:rPr lang="en-US" sz="1600" dirty="0" smtClean="0">
                <a:solidFill>
                  <a:schemeClr val="bg1"/>
                </a:solidFill>
              </a:rPr>
              <a:t> photographs – Khristopher Carlson.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Macintosh PowerPoint</Application>
  <PresentationFormat>Bildschirmpräsentation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The Futures of Pastoralism in Africa Presentation to the European Parliament, Brussels, 1st March 2012   Andy Catley Africa Regional Office - Tufts University Addis Ababa Ethiopia </vt:lpstr>
      <vt:lpstr>Folie 2</vt:lpstr>
      <vt:lpstr>Folie 3</vt:lpstr>
      <vt:lpstr>Folie 4</vt:lpstr>
      <vt:lpstr>Folie 5</vt:lpstr>
      <vt:lpstr>Futures Not Future</vt:lpstr>
      <vt:lpstr>History  lessons</vt:lpstr>
      <vt:lpstr>EU Aid Responses </vt:lpstr>
      <vt:lpstr>Acknowledgements</vt:lpstr>
    </vt:vector>
  </TitlesOfParts>
  <Company>Tufts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Ann Waters-Bayer</cp:lastModifiedBy>
  <cp:revision>227</cp:revision>
  <dcterms:created xsi:type="dcterms:W3CDTF">2012-03-06T18:24:40Z</dcterms:created>
  <dcterms:modified xsi:type="dcterms:W3CDTF">2012-03-06T18:25:05Z</dcterms:modified>
</cp:coreProperties>
</file>